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mov" ContentType="video/unknown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74" r:id="rId4"/>
    <p:sldId id="258" r:id="rId5"/>
    <p:sldId id="259" r:id="rId6"/>
    <p:sldId id="273" r:id="rId7"/>
    <p:sldId id="260" r:id="rId8"/>
    <p:sldId id="262" r:id="rId9"/>
    <p:sldId id="263" r:id="rId10"/>
    <p:sldId id="264" r:id="rId11"/>
    <p:sldId id="265" r:id="rId12"/>
    <p:sldId id="267" r:id="rId13"/>
    <p:sldId id="269" r:id="rId14"/>
    <p:sldId id="268" r:id="rId15"/>
    <p:sldId id="270" r:id="rId16"/>
    <p:sldId id="271" r:id="rId17"/>
    <p:sldId id="272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5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C2CF2-4CF2-7345-8D51-C1D1C9441308}" type="datetimeFigureOut">
              <a:rPr lang="en-US" smtClean="0"/>
              <a:t>7/6/15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736EA-F2B8-164A-AB32-2CC95D567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492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27450-5902-6744-992B-EC6C6EA55A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8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29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98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525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35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72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4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57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26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4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14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62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98DA4-2A97-2B45-8C1C-DBD7E6EAF17C}" type="datetimeFigureOut">
              <a:rPr lang="en-US" smtClean="0"/>
              <a:t>7/6/15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3A0F1-3F1B-A344-BD13-B6049CEA3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30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ov"/><Relationship Id="rId4" Type="http://schemas.openxmlformats.org/officeDocument/2006/relationships/video" Target="../media/media2.mo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Asking for Help Update</a:t>
            </a:r>
            <a:br>
              <a:rPr lang="en-US" dirty="0" smtClean="0"/>
            </a:br>
            <a:r>
              <a:rPr lang="en-US" sz="2000" dirty="0" smtClean="0"/>
              <a:t>Reducing Data Needed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&amp; Wesley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39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</a:t>
            </a:r>
            <a:r>
              <a:rPr lang="en-US" dirty="0" err="1" smtClean="0"/>
              <a:t>OneClass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9052" b="-49052"/>
          <a:stretch>
            <a:fillRect/>
          </a:stretch>
        </p:blipFill>
        <p:spPr>
          <a:xfrm>
            <a:off x="2235471" y="2465295"/>
            <a:ext cx="4374506" cy="240581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06" y="1676400"/>
            <a:ext cx="6616700" cy="116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977" y="5188572"/>
            <a:ext cx="5080000" cy="11049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76228" y="4747569"/>
            <a:ext cx="81247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137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Toy Example</a:t>
            </a:r>
            <a:endParaRPr lang="en-US" dirty="0"/>
          </a:p>
        </p:txBody>
      </p:sp>
      <p:pic>
        <p:nvPicPr>
          <p:cNvPr id="6" name="Picture 5" descr="AHQP_Trajector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68" y="1417638"/>
            <a:ext cx="7552819" cy="51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59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HUQP_Nois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76" y="0"/>
            <a:ext cx="7408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77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32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auss_support_.0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9" t="28652" r="28763" b="21910"/>
          <a:stretch/>
        </p:blipFill>
        <p:spPr>
          <a:xfrm>
            <a:off x="296914" y="473920"/>
            <a:ext cx="3279556" cy="2743200"/>
          </a:xfrm>
          <a:prstGeom prst="rect">
            <a:avLst/>
          </a:prstGeom>
        </p:spPr>
      </p:pic>
      <p:pic>
        <p:nvPicPr>
          <p:cNvPr id="6" name="Picture 5" descr="gauss_support_0.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4" t="27753" r="27752" b="29775"/>
          <a:stretch/>
        </p:blipFill>
        <p:spPr>
          <a:xfrm>
            <a:off x="5195870" y="401836"/>
            <a:ext cx="3759410" cy="2743200"/>
          </a:xfrm>
          <a:prstGeom prst="rect">
            <a:avLst/>
          </a:prstGeom>
        </p:spPr>
      </p:pic>
      <p:pic>
        <p:nvPicPr>
          <p:cNvPr id="9" name="Picture 8" descr="gauss_support_.9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58" t="28405" r="31232" b="29168"/>
          <a:stretch/>
        </p:blipFill>
        <p:spPr>
          <a:xfrm>
            <a:off x="2565575" y="3600066"/>
            <a:ext cx="3673304" cy="2743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476" y="2767661"/>
            <a:ext cx="1397000" cy="33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590" y="2776159"/>
            <a:ext cx="1409700" cy="330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9703" y="6178169"/>
            <a:ext cx="1625600" cy="330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5626" y="473920"/>
            <a:ext cx="3908510" cy="2707158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46770" y="473920"/>
            <a:ext cx="3908510" cy="2707158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65575" y="3500093"/>
            <a:ext cx="4376036" cy="3113071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55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04-06 at 11.40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03" y="1417638"/>
            <a:ext cx="7604835" cy="50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3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Asking For Help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Robot can consult and expert, when unsure what to do</a:t>
            </a:r>
          </a:p>
          <a:p>
            <a:pPr lvl="1"/>
            <a:r>
              <a:rPr lang="en-US" dirty="0" smtClean="0"/>
              <a:t>Estimate density trained on and when states have low probability ask for help </a:t>
            </a:r>
            <a:endParaRPr lang="en-US" dirty="0"/>
          </a:p>
        </p:txBody>
      </p:sp>
      <p:pic>
        <p:nvPicPr>
          <p:cNvPr id="4" name="Picture 3" descr="Screen Shot 2015-06-18 at 11.08.43 PM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02"/>
          <a:stretch/>
        </p:blipFill>
        <p:spPr>
          <a:xfrm>
            <a:off x="4216751" y="3871302"/>
            <a:ext cx="4470049" cy="2703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8316" y="6528736"/>
            <a:ext cx="188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[Levine et al. 14’]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652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of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Density Estimation performs badly in high dimensions</a:t>
            </a:r>
          </a:p>
          <a:p>
            <a:pPr lvl="1"/>
            <a:r>
              <a:rPr lang="en-US" dirty="0" err="1" smtClean="0"/>
              <a:t>Minimax</a:t>
            </a:r>
            <a:r>
              <a:rPr lang="en-US" dirty="0" smtClean="0"/>
              <a:t> theory provides rate of mean squared error is</a:t>
            </a:r>
          </a:p>
          <a:p>
            <a:pPr lvl="1"/>
            <a:r>
              <a:rPr lang="en-US" dirty="0" smtClean="0"/>
              <a:t>Solve easier problem by estimating a level set of the probability distribution </a:t>
            </a:r>
          </a:p>
          <a:p>
            <a:r>
              <a:rPr lang="en-US" b="1" dirty="0" smtClean="0"/>
              <a:t>One Class SVM </a:t>
            </a:r>
          </a:p>
          <a:p>
            <a:pPr lvl="1"/>
            <a:r>
              <a:rPr lang="en-US" dirty="0" smtClean="0"/>
              <a:t>Parameter    controls the amount of probability contained in the level set</a:t>
            </a:r>
          </a:p>
          <a:p>
            <a:pPr lvl="1"/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1223" r="19077" b="41922"/>
          <a:stretch/>
        </p:blipFill>
        <p:spPr>
          <a:xfrm>
            <a:off x="5905918" y="5606841"/>
            <a:ext cx="2990488" cy="12128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442" y="3185451"/>
            <a:ext cx="1659383" cy="3567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9466" y="5353743"/>
            <a:ext cx="185966" cy="1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2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779287" y="303036"/>
            <a:ext cx="7778444" cy="5887563"/>
          </a:xfrm>
          <a:prstGeom prst="roundRect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925300" y="2626315"/>
            <a:ext cx="4632431" cy="3564284"/>
          </a:xfrm>
          <a:prstGeom prst="roundRect">
            <a:avLst/>
          </a:prstGeom>
          <a:solidFill>
            <a:schemeClr val="accent3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41087" y="4213648"/>
            <a:ext cx="2337863" cy="779236"/>
          </a:xfrm>
          <a:prstGeom prst="round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71987" y="4288727"/>
            <a:ext cx="189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Expert Label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797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 smtClean="0"/>
              <a:t>Assumptions</a:t>
            </a:r>
          </a:p>
          <a:p>
            <a:pPr lvl="1"/>
            <a:r>
              <a:rPr lang="en-US" dirty="0" smtClean="0"/>
              <a:t>Model Free</a:t>
            </a:r>
          </a:p>
          <a:p>
            <a:pPr lvl="1"/>
            <a:r>
              <a:rPr lang="en-US" dirty="0" smtClean="0"/>
              <a:t>No Access to Reward Function</a:t>
            </a:r>
          </a:p>
          <a:p>
            <a:pPr lvl="1"/>
            <a:r>
              <a:rPr lang="en-US" dirty="0" smtClean="0"/>
              <a:t>High Dimensional State (i.e. image size)</a:t>
            </a:r>
          </a:p>
          <a:p>
            <a:pPr lvl="1"/>
            <a:r>
              <a:rPr lang="en-US" dirty="0" smtClean="0"/>
              <a:t>Access to Expert Demonstrator or Oracle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b="1" dirty="0" smtClean="0"/>
              <a:t>Objective</a:t>
            </a:r>
          </a:p>
          <a:p>
            <a:pPr lvl="1"/>
            <a:r>
              <a:rPr lang="en-US" dirty="0" smtClean="0"/>
              <a:t>Reduce the expected number of mistakes the robot makes</a:t>
            </a:r>
            <a:endParaRPr lang="en-US" dirty="0"/>
          </a:p>
          <a:p>
            <a:pPr lvl="1"/>
            <a:r>
              <a:rPr lang="en-US" dirty="0" smtClean="0"/>
              <a:t>Learn a policy at a similar learning rate of a state of the art method</a:t>
            </a:r>
          </a:p>
        </p:txBody>
      </p:sp>
    </p:spTree>
    <p:extLst>
      <p:ext uri="{BB962C8B-B14F-4D97-AF65-F5344CB8AC3E}">
        <p14:creationId xmlns:p14="http://schemas.microsoft.com/office/powerpoint/2010/main" val="41942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GPS vs. </a:t>
            </a:r>
            <a:r>
              <a:rPr lang="en-US" dirty="0" err="1" smtClean="0"/>
              <a:t>DAgger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</a:t>
            </a:r>
          </a:p>
          <a:p>
            <a:pPr lvl="1"/>
            <a:r>
              <a:rPr lang="en-US" dirty="0" smtClean="0"/>
              <a:t>Assumptions</a:t>
            </a:r>
          </a:p>
          <a:p>
            <a:pPr lvl="2"/>
            <a:r>
              <a:rPr lang="en-US" dirty="0"/>
              <a:t>F</a:t>
            </a:r>
            <a:r>
              <a:rPr lang="en-US" dirty="0" smtClean="0"/>
              <a:t>ull hidden state known </a:t>
            </a:r>
          </a:p>
          <a:p>
            <a:pPr lvl="2"/>
            <a:r>
              <a:rPr lang="en-US" dirty="0" smtClean="0"/>
              <a:t>Known Smooth Reward Function </a:t>
            </a:r>
          </a:p>
          <a:p>
            <a:r>
              <a:rPr lang="en-US" dirty="0" smtClean="0"/>
              <a:t>Dagger</a:t>
            </a:r>
          </a:p>
          <a:p>
            <a:pPr lvl="1"/>
            <a:r>
              <a:rPr lang="en-US" dirty="0" smtClean="0"/>
              <a:t>Assumptions </a:t>
            </a:r>
          </a:p>
          <a:p>
            <a:pPr lvl="2"/>
            <a:r>
              <a:rPr lang="en-US" dirty="0" smtClean="0"/>
              <a:t>Works on Partial Observations </a:t>
            </a:r>
          </a:p>
          <a:p>
            <a:pPr lvl="2"/>
            <a:r>
              <a:rPr lang="en-US" dirty="0" smtClean="0"/>
              <a:t>Expert Demonstrator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32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DAgger</a:t>
            </a:r>
            <a:endParaRPr lang="en-US" dirty="0"/>
          </a:p>
        </p:txBody>
      </p:sp>
      <p:pic>
        <p:nvPicPr>
          <p:cNvPr id="4" name="Mario_Dagger_Stephan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199" y="1990752"/>
            <a:ext cx="3740173" cy="2762274"/>
          </a:xfrm>
          <a:prstGeom prst="rect">
            <a:avLst/>
          </a:prstGeom>
        </p:spPr>
      </p:pic>
      <p:pic>
        <p:nvPicPr>
          <p:cNvPr id="5" name="UAV_Stephane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7400" y="1990753"/>
            <a:ext cx="4662373" cy="2762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1990752"/>
            <a:ext cx="3740173" cy="2762275"/>
          </a:xfrm>
          <a:prstGeom prst="rect">
            <a:avLst/>
          </a:prstGeom>
          <a:noFill/>
          <a:ln w="76200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67400" y="1990753"/>
            <a:ext cx="4662373" cy="2762275"/>
          </a:xfrm>
          <a:prstGeom prst="rect">
            <a:avLst/>
          </a:prstGeom>
          <a:noFill/>
          <a:ln w="76200" cmpd="sng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307780" y="4921328"/>
            <a:ext cx="188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[Ross et al. 11’]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40181" y="4895908"/>
            <a:ext cx="188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[Ross et al. 13’]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69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87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41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772351" y="2331690"/>
            <a:ext cx="2368574" cy="1913544"/>
          </a:xfrm>
          <a:prstGeom prst="rect">
            <a:avLst/>
          </a:prstGeom>
          <a:ln w="762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62127" y="4714156"/>
            <a:ext cx="2553112" cy="723773"/>
          </a:xfrm>
          <a:prstGeom prst="rect">
            <a:avLst/>
          </a:prstGeom>
          <a:ln w="762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70056" y="2319082"/>
            <a:ext cx="2044476" cy="1564445"/>
          </a:xfrm>
          <a:prstGeom prst="rect">
            <a:avLst/>
          </a:prstGeom>
          <a:ln w="762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37940" y="2372737"/>
            <a:ext cx="165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Train Estimator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119681" y="2408363"/>
            <a:ext cx="167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Collect Samples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3162127" y="4791599"/>
            <a:ext cx="2307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Expert Labels</a:t>
            </a:r>
          </a:p>
          <a:p>
            <a:pPr algn="ctr"/>
            <a:r>
              <a:rPr lang="en-US" b="1" dirty="0" smtClean="0"/>
              <a:t> Samples</a:t>
            </a:r>
            <a:endParaRPr lang="en-US" b="1" dirty="0"/>
          </a:p>
        </p:txBody>
      </p:sp>
      <p:cxnSp>
        <p:nvCxnSpPr>
          <p:cNvPr id="26" name="Elbow Connector 25"/>
          <p:cNvCxnSpPr/>
          <p:nvPr/>
        </p:nvCxnSpPr>
        <p:spPr>
          <a:xfrm rot="10800000" flipV="1">
            <a:off x="5715239" y="4245234"/>
            <a:ext cx="1365304" cy="834254"/>
          </a:xfrm>
          <a:prstGeom prst="bentConnector3">
            <a:avLst>
              <a:gd name="adj1" fmla="val 85"/>
            </a:avLst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0" idx="1"/>
            <a:endCxn id="8" idx="2"/>
          </p:cNvCxnSpPr>
          <p:nvPr/>
        </p:nvCxnSpPr>
        <p:spPr>
          <a:xfrm rot="10800000">
            <a:off x="2292295" y="3883527"/>
            <a:ext cx="869833" cy="1192516"/>
          </a:xfrm>
          <a:prstGeom prst="bentConnector2">
            <a:avLst/>
          </a:prstGeom>
          <a:ln w="762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8" idx="0"/>
            <a:endCxn id="9" idx="0"/>
          </p:cNvCxnSpPr>
          <p:nvPr/>
        </p:nvCxnSpPr>
        <p:spPr>
          <a:xfrm rot="16200000" flipH="1">
            <a:off x="4618162" y="-6786"/>
            <a:ext cx="12608" cy="4664344"/>
          </a:xfrm>
          <a:prstGeom prst="bentConnector3">
            <a:avLst>
              <a:gd name="adj1" fmla="val -5621637"/>
            </a:avLst>
          </a:prstGeom>
          <a:ln w="76200" cmpd="sng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4"/>
          <a:srcRect l="15726" t="14230" r="16143" b="16205"/>
          <a:stretch/>
        </p:blipFill>
        <p:spPr>
          <a:xfrm>
            <a:off x="1577338" y="2726582"/>
            <a:ext cx="1429909" cy="1094988"/>
          </a:xfrm>
          <a:prstGeom prst="rect">
            <a:avLst/>
          </a:prstGeom>
        </p:spPr>
      </p:pic>
      <p:sp>
        <p:nvSpPr>
          <p:cNvPr id="9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DAgger</a:t>
            </a:r>
            <a:endParaRPr lang="en-US" dirty="0"/>
          </a:p>
        </p:txBody>
      </p:sp>
      <p:pic>
        <p:nvPicPr>
          <p:cNvPr id="96" name="Mario_Dagger_Stephan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50874" y="2751240"/>
            <a:ext cx="1811528" cy="133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24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79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Dagger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Screen Shot 2015-04-06 at 11.40.5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03" y="1417638"/>
            <a:ext cx="7604835" cy="50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9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lide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34" y="379410"/>
            <a:ext cx="2902601" cy="2559753"/>
          </a:xfrm>
          <a:prstGeom prst="rect">
            <a:avLst/>
          </a:prstGeom>
        </p:spPr>
      </p:pic>
      <p:pic>
        <p:nvPicPr>
          <p:cNvPr id="9" name="Picture 8" descr="ocm_examp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34" y="3580195"/>
            <a:ext cx="3733924" cy="2571321"/>
          </a:xfrm>
          <a:prstGeom prst="rect">
            <a:avLst/>
          </a:prstGeom>
        </p:spPr>
      </p:pic>
      <p:pic>
        <p:nvPicPr>
          <p:cNvPr id="10" name="Picture 9" descr="exp_di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12" y="3552986"/>
            <a:ext cx="3448684" cy="25862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77770" y="3161769"/>
            <a:ext cx="215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RC Car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39883" y="3183653"/>
            <a:ext cx="2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Expert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130279" y="6139187"/>
            <a:ext cx="310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Estimated Support </a:t>
            </a:r>
          </a:p>
          <a:p>
            <a:pPr algn="ctr"/>
            <a:r>
              <a:rPr lang="en-US" b="1" dirty="0" smtClean="0"/>
              <a:t>(OC-SVM)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572000" y="246478"/>
            <a:ext cx="0" cy="6563698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635027" y="3562837"/>
            <a:ext cx="817568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85494" y="6149050"/>
            <a:ext cx="2689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Expert Demonstrations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635027" y="234149"/>
            <a:ext cx="8175681" cy="6563698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ExpertDem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834" y="459169"/>
            <a:ext cx="3733924" cy="2479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827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Labels are Needed Within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Dagger and AHUSE require examples to be provided to correct for incorrect classifiers</a:t>
            </a:r>
            <a:endParaRPr lang="en-US" dirty="0"/>
          </a:p>
        </p:txBody>
      </p:sp>
      <p:pic>
        <p:nvPicPr>
          <p:cNvPr id="4" name="Picture 3" descr="mis_labeled_demo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2" t="11608" r="13071" b="8955"/>
          <a:stretch/>
        </p:blipFill>
        <p:spPr>
          <a:xfrm>
            <a:off x="3420206" y="2623508"/>
            <a:ext cx="5036506" cy="40079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79800" y="4378446"/>
            <a:ext cx="173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Mislabeled Areas 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4387100" y="3751878"/>
            <a:ext cx="692700" cy="663794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176574" y="5007314"/>
            <a:ext cx="865875" cy="822527"/>
          </a:xfrm>
          <a:prstGeom prst="straightConnector1">
            <a:avLst/>
          </a:prstGeom>
          <a:ln w="762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33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OneClass</a:t>
            </a:r>
            <a:r>
              <a:rPr lang="en-US" dirty="0" smtClean="0"/>
              <a:t> SVM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06" y="1676400"/>
            <a:ext cx="6616700" cy="116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87789"/>
          <a:stretch/>
        </p:blipFill>
        <p:spPr>
          <a:xfrm>
            <a:off x="1586006" y="3162300"/>
            <a:ext cx="714935" cy="520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3482" y="3877983"/>
            <a:ext cx="3848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79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</TotalTime>
  <Words>233</Words>
  <Application>Microsoft Macintosh PowerPoint</Application>
  <PresentationFormat>On-screen Show (4:3)</PresentationFormat>
  <Paragraphs>55</Paragraphs>
  <Slides>18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Asking for Help Update Reducing Data Needed</vt:lpstr>
      <vt:lpstr>Problem Statement</vt:lpstr>
      <vt:lpstr>GPS vs. DAgger </vt:lpstr>
      <vt:lpstr>DAgger</vt:lpstr>
      <vt:lpstr>DAgger</vt:lpstr>
      <vt:lpstr>Dagger Limitations</vt:lpstr>
      <vt:lpstr>PowerPoint Presentation</vt:lpstr>
      <vt:lpstr>Labels are Needed Within Support</vt:lpstr>
      <vt:lpstr>OneClass SVM</vt:lpstr>
      <vt:lpstr>Modified OneClass</vt:lpstr>
      <vt:lpstr>Results on Toy Example</vt:lpstr>
      <vt:lpstr>PowerPoint Presentation</vt:lpstr>
      <vt:lpstr>Backup</vt:lpstr>
      <vt:lpstr>PowerPoint Presentation</vt:lpstr>
      <vt:lpstr>Dagger Limitations</vt:lpstr>
      <vt:lpstr>Asking For Help</vt:lpstr>
      <vt:lpstr>Estimation of Support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Asking for Help Update</dc:title>
  <dc:creator>Michael</dc:creator>
  <cp:lastModifiedBy>Michael</cp:lastModifiedBy>
  <cp:revision>9</cp:revision>
  <dcterms:created xsi:type="dcterms:W3CDTF">2015-07-06T21:32:44Z</dcterms:created>
  <dcterms:modified xsi:type="dcterms:W3CDTF">2015-07-10T00:55:45Z</dcterms:modified>
</cp:coreProperties>
</file>